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9CCF9BF-E0ED-44B9-817B-42DE02DB2011}">
  <a:tblStyle styleId="{19CCF9BF-E0ED-44B9-817B-42DE02DB2011}" styleName="Table_0">
    <a:wholeTbl>
      <a:tcStyle>
        <a:tcBdr>
          <a:left>
            <a:ln w="12700" cap="flat" cmpd="sng">
              <a:solidFill>
                <a:srgbClr val="000000"/>
              </a:solidFill>
              <a:prstDash val="solid"/>
              <a:round/>
              <a:headEnd type="none" w="med" len="med"/>
              <a:tailEnd type="none" w="med" len="med"/>
            </a:ln>
          </a:left>
          <a:right>
            <a:ln w="12700" cap="flat" cmpd="sng">
              <a:solidFill>
                <a:srgbClr val="000000"/>
              </a:solidFill>
              <a:prstDash val="solid"/>
              <a:round/>
              <a:headEnd type="none" w="med" len="med"/>
              <a:tailEnd type="none" w="med" len="med"/>
            </a:ln>
          </a:right>
          <a:top>
            <a:ln w="12700" cap="flat" cmpd="sng">
              <a:solidFill>
                <a:srgbClr val="000000"/>
              </a:solidFill>
              <a:prstDash val="solid"/>
              <a:round/>
              <a:headEnd type="none" w="med" len="med"/>
              <a:tailEnd type="none" w="med" len="med"/>
            </a:ln>
          </a:top>
          <a:bottom>
            <a:ln w="12700" cap="flat" cmpd="sng">
              <a:solidFill>
                <a:srgbClr val="000000"/>
              </a:solidFill>
              <a:prstDash val="solid"/>
              <a:round/>
              <a:headEnd type="none" w="med" len="med"/>
              <a:tailEnd type="none" w="med" len="med"/>
            </a:ln>
          </a:bottom>
          <a:insideH>
            <a:ln w="12700" cap="flat" cmpd="sng">
              <a:solidFill>
                <a:srgbClr val="000000"/>
              </a:solidFill>
              <a:prstDash val="solid"/>
              <a:round/>
              <a:headEnd type="none" w="med" len="med"/>
              <a:tailEnd type="none" w="med" len="med"/>
            </a:ln>
          </a:insideH>
          <a:insideV>
            <a:ln w="12700" cap="flat" cmpd="sng">
              <a:solidFill>
                <a:srgbClr val="000000"/>
              </a:solidFill>
              <a:prstDash val="solid"/>
              <a:round/>
              <a:headEnd type="none" w="med" len="med"/>
              <a:tailEnd type="none" w="med" len="med"/>
            </a:ln>
          </a:insideV>
        </a:tcBdr>
      </a:tcStyle>
    </a:wholeTbl>
  </a:tblStyle>
  <a:tblStyle styleId="{4F5F50F9-55D6-4037-86FC-D87141924F53}" styleName="Table_1">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7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68665422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 name="Shape 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63466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45113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53610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588318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387952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3" name="Shape 13"/>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4" name="Shape 1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7" name="Shape 1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5" name="Shape 25"/>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6" name="Shape 2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9" name="Shape 2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2" name="Shape 32"/>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3" name="Shape 3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6" name="Shape 3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7"/>
        <p:cNvGrpSpPr/>
        <p:nvPr/>
      </p:nvGrpSpPr>
      <p:grpSpPr>
        <a:xfrm>
          <a:off x="0" y="0"/>
          <a:ext cx="0" cy="0"/>
          <a:chOff x="0" y="0"/>
          <a:chExt cx="0" cy="0"/>
        </a:xfrm>
      </p:grpSpPr>
      <p:sp>
        <p:nvSpPr>
          <p:cNvPr id="38" name="Shape 38"/>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9" name="Shape 39"/>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0" name="Shape 40"/>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1" name="Shape 41"/>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2" name="Shape 4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3"/>
        <p:cNvGrpSpPr/>
        <p:nvPr/>
      </p:nvGrpSpPr>
      <p:grpSpPr>
        <a:xfrm>
          <a:off x="0" y="0"/>
          <a:ext cx="0" cy="0"/>
          <a:chOff x="0" y="0"/>
          <a:chExt cx="0" cy="0"/>
        </a:xfrm>
      </p:grpSpPr>
      <p:sp>
        <p:nvSpPr>
          <p:cNvPr id="44" name="Shape 44"/>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5" name="Shape 4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8" name="Shape 48"/>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
        <p:nvSpPr>
          <p:cNvPr id="9" name="Shape 9"/>
          <p:cNvSpPr txBox="1"/>
          <p:nvPr/>
        </p:nvSpPr>
        <p:spPr>
          <a:xfrm>
            <a:off x="0" y="0"/>
            <a:ext cx="7293900" cy="510000"/>
          </a:xfrm>
          <a:prstGeom prst="rect">
            <a:avLst/>
          </a:prstGeom>
          <a:noFill/>
          <a:ln>
            <a:noFill/>
          </a:ln>
        </p:spPr>
        <p:txBody>
          <a:bodyPr lIns="91425" tIns="91425" rIns="91425" bIns="91425" anchor="ctr" anchorCtr="0">
            <a:noAutofit/>
          </a:bodyPr>
          <a:lstStyle/>
          <a:p>
            <a:pPr lvl="0" rtl="0">
              <a:spcBef>
                <a:spcPts val="0"/>
              </a:spcBef>
              <a:buNone/>
            </a:pPr>
            <a:r>
              <a:rPr lang="en" b="1">
                <a:solidFill>
                  <a:schemeClr val="dk1"/>
                </a:solidFill>
              </a:rPr>
              <a:t>Obj: (Standard 8.1 and RH 8.7) Illustrate the relationship of taxes and events to the American Revolution.</a:t>
            </a:r>
          </a:p>
        </p:txBody>
      </p:sp>
      <p:sp>
        <p:nvSpPr>
          <p:cNvPr id="10" name="Shape 10"/>
          <p:cNvSpPr txBox="1"/>
          <p:nvPr/>
        </p:nvSpPr>
        <p:spPr>
          <a:xfrm>
            <a:off x="7922700" y="12474"/>
            <a:ext cx="1167000" cy="393600"/>
          </a:xfrm>
          <a:prstGeom prst="rect">
            <a:avLst/>
          </a:prstGeom>
          <a:noFill/>
          <a:ln>
            <a:noFill/>
          </a:ln>
        </p:spPr>
        <p:txBody>
          <a:bodyPr lIns="91425" tIns="91425" rIns="91425" bIns="91425" anchor="t" anchorCtr="0">
            <a:noAutofit/>
          </a:bodyPr>
          <a:lstStyle/>
          <a:p>
            <a:pPr lvl="0">
              <a:spcBef>
                <a:spcPts val="0"/>
              </a:spcBef>
              <a:buNone/>
            </a:pPr>
            <a:r>
              <a:rPr lang="en" b="1">
                <a:solidFill>
                  <a:srgbClr val="FF0000"/>
                </a:solidFill>
              </a:rPr>
              <a:t>9/27/16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ctrTitle"/>
          </p:nvPr>
        </p:nvSpPr>
        <p:spPr>
          <a:xfrm>
            <a:off x="311700" y="1149675"/>
            <a:ext cx="8520600" cy="1647600"/>
          </a:xfrm>
          <a:prstGeom prst="rect">
            <a:avLst/>
          </a:prstGeom>
        </p:spPr>
        <p:txBody>
          <a:bodyPr lIns="91425" tIns="91425" rIns="91425" bIns="91425" anchor="b" anchorCtr="0">
            <a:noAutofit/>
          </a:bodyPr>
          <a:lstStyle/>
          <a:p>
            <a:pPr lvl="0">
              <a:spcBef>
                <a:spcPts val="0"/>
              </a:spcBef>
              <a:buNone/>
            </a:pPr>
            <a:r>
              <a:rPr lang="en"/>
              <a:t>The Causes of the American Revolution</a:t>
            </a:r>
          </a:p>
        </p:txBody>
      </p:sp>
      <p:sp>
        <p:nvSpPr>
          <p:cNvPr id="57" name="Shape 57"/>
          <p:cNvSpPr txBox="1">
            <a:spLocks noGrp="1"/>
          </p:cNvSpPr>
          <p:nvPr>
            <p:ph type="subTitle" idx="1"/>
          </p:nvPr>
        </p:nvSpPr>
        <p:spPr>
          <a:xfrm>
            <a:off x="311700" y="2664800"/>
            <a:ext cx="8520600" cy="2256600"/>
          </a:xfrm>
          <a:prstGeom prst="rect">
            <a:avLst/>
          </a:prstGeom>
        </p:spPr>
        <p:txBody>
          <a:bodyPr lIns="91425" tIns="91425" rIns="91425" bIns="91425" anchor="t" anchorCtr="0">
            <a:noAutofit/>
          </a:bodyPr>
          <a:lstStyle/>
          <a:p>
            <a:pPr lvl="0" algn="l" rtl="0">
              <a:spcBef>
                <a:spcPts val="0"/>
              </a:spcBef>
              <a:buNone/>
            </a:pPr>
            <a:r>
              <a:rPr lang="en">
                <a:solidFill>
                  <a:srgbClr val="000000"/>
                </a:solidFill>
              </a:rPr>
              <a:t>Bell Work: </a:t>
            </a:r>
          </a:p>
          <a:p>
            <a:pPr marL="457200" lvl="0" indent="-228600" rtl="0">
              <a:spcBef>
                <a:spcPts val="0"/>
              </a:spcBef>
              <a:buClr>
                <a:srgbClr val="000000"/>
              </a:buClr>
              <a:buAutoNum type="arabicPeriod"/>
            </a:pPr>
            <a:r>
              <a:rPr lang="en">
                <a:solidFill>
                  <a:srgbClr val="000000"/>
                </a:solidFill>
              </a:rPr>
              <a:t>What was the author’s purpose in writing the Declaration of Independence?</a:t>
            </a:r>
          </a:p>
          <a:p>
            <a:pPr marL="457200" lvl="0" indent="-228600" rtl="0">
              <a:spcBef>
                <a:spcPts val="0"/>
              </a:spcBef>
              <a:buClr>
                <a:srgbClr val="000000"/>
              </a:buClr>
              <a:buAutoNum type="arabicPeriod"/>
            </a:pPr>
            <a:r>
              <a:rPr lang="en">
                <a:solidFill>
                  <a:srgbClr val="000000"/>
                </a:solidFill>
              </a:rPr>
              <a:t>¿Cuál fue el propósito del autor al escribir la Declaración de la Independencia?</a:t>
            </a:r>
          </a:p>
        </p:txBody>
      </p:sp>
      <p:sp>
        <p:nvSpPr>
          <p:cNvPr id="58" name="Shape 58"/>
          <p:cNvSpPr txBox="1"/>
          <p:nvPr/>
        </p:nvSpPr>
        <p:spPr>
          <a:xfrm>
            <a:off x="231725" y="668425"/>
            <a:ext cx="5079900" cy="374400"/>
          </a:xfrm>
          <a:prstGeom prst="rect">
            <a:avLst/>
          </a:prstGeom>
          <a:noFill/>
          <a:ln>
            <a:noFill/>
          </a:ln>
        </p:spPr>
        <p:txBody>
          <a:bodyPr lIns="91425" tIns="91425" rIns="91425" bIns="91425" anchor="t" anchorCtr="0">
            <a:noAutofit/>
          </a:bodyPr>
          <a:lstStyle/>
          <a:p>
            <a:pPr lvl="0">
              <a:spcBef>
                <a:spcPts val="0"/>
              </a:spcBef>
              <a:buNone/>
            </a:pPr>
            <a:r>
              <a:rPr lang="en" b="1">
                <a:solidFill>
                  <a:srgbClr val="FF0000"/>
                </a:solidFill>
              </a:rPr>
              <a:t>Take out your Comic strip paper and Chromebook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Objective:</a:t>
            </a:r>
          </a:p>
        </p:txBody>
      </p:sp>
      <p:sp>
        <p:nvSpPr>
          <p:cNvPr id="64" name="Shape 64"/>
          <p:cNvSpPr txBox="1">
            <a:spLocks noGrp="1"/>
          </p:cNvSpPr>
          <p:nvPr>
            <p:ph type="body" idx="1"/>
          </p:nvPr>
        </p:nvSpPr>
        <p:spPr>
          <a:xfrm>
            <a:off x="311700" y="1152475"/>
            <a:ext cx="8520600" cy="1423200"/>
          </a:xfrm>
          <a:prstGeom prst="rect">
            <a:avLst/>
          </a:prstGeom>
        </p:spPr>
        <p:txBody>
          <a:bodyPr lIns="91425" tIns="91425" rIns="91425" bIns="91425" anchor="t" anchorCtr="0">
            <a:noAutofit/>
          </a:bodyPr>
          <a:lstStyle/>
          <a:p>
            <a:pPr lvl="0">
              <a:spcBef>
                <a:spcPts val="0"/>
              </a:spcBef>
              <a:buNone/>
            </a:pPr>
            <a:r>
              <a:rPr lang="en" sz="3600" b="1">
                <a:solidFill>
                  <a:srgbClr val="000000"/>
                </a:solidFill>
              </a:rPr>
              <a:t>Illustrate the relationship of taxes and events to the American Revolution.</a:t>
            </a:r>
          </a:p>
        </p:txBody>
      </p:sp>
      <p:sp>
        <p:nvSpPr>
          <p:cNvPr id="65" name="Shape 65"/>
          <p:cNvSpPr txBox="1"/>
          <p:nvPr/>
        </p:nvSpPr>
        <p:spPr>
          <a:xfrm>
            <a:off x="436700" y="2976700"/>
            <a:ext cx="7851600" cy="1639800"/>
          </a:xfrm>
          <a:prstGeom prst="rect">
            <a:avLst/>
          </a:prstGeom>
          <a:noFill/>
          <a:ln>
            <a:noFill/>
          </a:ln>
        </p:spPr>
        <p:txBody>
          <a:bodyPr lIns="91425" tIns="91425" rIns="91425" bIns="91425" anchor="t" anchorCtr="0">
            <a:noAutofit/>
          </a:bodyPr>
          <a:lstStyle/>
          <a:p>
            <a:pPr lvl="0">
              <a:spcBef>
                <a:spcPts val="0"/>
              </a:spcBef>
              <a:buNone/>
            </a:pPr>
            <a:r>
              <a:rPr lang="en" b="1">
                <a:solidFill>
                  <a:schemeClr val="dk1"/>
                </a:solidFill>
              </a:rPr>
              <a:t>Standard 8.1.2:  Analyze the philosophy of government expressed in the Declaration of Independence, with an emphasis on government as a means of securing individual rights (e.g., key phrases such as “all men are created equal, that they are endowed by their Creator with certain unalienable Rights”).</a:t>
            </a:r>
          </a:p>
          <a:p>
            <a:pPr lvl="0">
              <a:spcBef>
                <a:spcPts val="0"/>
              </a:spcBef>
              <a:buNone/>
            </a:pPr>
            <a:endParaRPr b="1">
              <a:solidFill>
                <a:schemeClr val="dk1"/>
              </a:solidFill>
            </a:endParaRPr>
          </a:p>
          <a:p>
            <a:pPr lvl="0">
              <a:spcBef>
                <a:spcPts val="0"/>
              </a:spcBef>
              <a:buClr>
                <a:schemeClr val="dk1"/>
              </a:buClr>
              <a:buFont typeface="Arial"/>
              <a:buNone/>
            </a:pPr>
            <a:r>
              <a:rPr lang="en" b="1">
                <a:solidFill>
                  <a:schemeClr val="dk1"/>
                </a:solidFill>
              </a:rPr>
              <a:t>Standard RH 8.7:  Integrate visual information (e.g., in charts, graphs, photographs, videos, or maps) with other information in print and digital texts.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Steps to the comic strip</a:t>
            </a:r>
          </a:p>
        </p:txBody>
      </p:sp>
      <p:graphicFrame>
        <p:nvGraphicFramePr>
          <p:cNvPr id="71" name="Shape 71"/>
          <p:cNvGraphicFramePr/>
          <p:nvPr/>
        </p:nvGraphicFramePr>
        <p:xfrm>
          <a:off x="1007700" y="3490625"/>
          <a:ext cx="7517800" cy="1272800"/>
        </p:xfrm>
        <a:graphic>
          <a:graphicData uri="http://schemas.openxmlformats.org/drawingml/2006/table">
            <a:tbl>
              <a:tblPr>
                <a:noFill/>
                <a:tableStyleId>{19CCF9BF-E0ED-44B9-817B-42DE02DB2011}</a:tableStyleId>
              </a:tblPr>
              <a:tblGrid>
                <a:gridCol w="1903250"/>
                <a:gridCol w="1839800"/>
                <a:gridCol w="1808075"/>
                <a:gridCol w="1966675"/>
              </a:tblGrid>
              <a:tr h="636400">
                <a:tc>
                  <a:txBody>
                    <a:bodyPr/>
                    <a:lstStyle/>
                    <a:p>
                      <a:pPr lvl="0" rtl="0">
                        <a:lnSpc>
                          <a:spcPct val="115000"/>
                        </a:lnSpc>
                        <a:spcBef>
                          <a:spcPts val="0"/>
                        </a:spcBef>
                        <a:buNone/>
                      </a:pPr>
                      <a:endParaRPr sz="1200"/>
                    </a:p>
                  </a:txBody>
                  <a:tcPr marL="63500" marR="63500" marT="63500" marB="63500"/>
                </a:tc>
                <a:tc>
                  <a:txBody>
                    <a:bodyPr/>
                    <a:lstStyle/>
                    <a:p>
                      <a:pPr lvl="0" rtl="0">
                        <a:lnSpc>
                          <a:spcPct val="115000"/>
                        </a:lnSpc>
                        <a:spcBef>
                          <a:spcPts val="0"/>
                        </a:spcBef>
                        <a:buNone/>
                      </a:pPr>
                      <a:endParaRPr sz="1200"/>
                    </a:p>
                  </a:txBody>
                  <a:tcPr marL="63500" marR="63500" marT="63500" marB="63500"/>
                </a:tc>
                <a:tc>
                  <a:txBody>
                    <a:bodyPr/>
                    <a:lstStyle/>
                    <a:p>
                      <a:pPr lvl="0" rtl="0">
                        <a:lnSpc>
                          <a:spcPct val="115000"/>
                        </a:lnSpc>
                        <a:spcBef>
                          <a:spcPts val="0"/>
                        </a:spcBef>
                        <a:buNone/>
                      </a:pPr>
                      <a:endParaRPr sz="1200"/>
                    </a:p>
                  </a:txBody>
                  <a:tcPr marL="63500" marR="63500" marT="63500" marB="63500"/>
                </a:tc>
                <a:tc>
                  <a:txBody>
                    <a:bodyPr/>
                    <a:lstStyle/>
                    <a:p>
                      <a:pPr lvl="0" rtl="0">
                        <a:lnSpc>
                          <a:spcPct val="115000"/>
                        </a:lnSpc>
                        <a:spcBef>
                          <a:spcPts val="0"/>
                        </a:spcBef>
                        <a:buNone/>
                      </a:pPr>
                      <a:endParaRPr sz="1200"/>
                    </a:p>
                  </a:txBody>
                  <a:tcPr marL="63500" marR="63500" marT="63500" marB="63500"/>
                </a:tc>
              </a:tr>
              <a:tr h="636400">
                <a:tc>
                  <a:txBody>
                    <a:bodyPr/>
                    <a:lstStyle/>
                    <a:p>
                      <a:pPr lvl="0" rtl="0">
                        <a:lnSpc>
                          <a:spcPct val="115000"/>
                        </a:lnSpc>
                        <a:spcBef>
                          <a:spcPts val="0"/>
                        </a:spcBef>
                        <a:buNone/>
                      </a:pPr>
                      <a:endParaRPr sz="1200"/>
                    </a:p>
                  </a:txBody>
                  <a:tcPr marL="63500" marR="63500" marT="63500" marB="63500"/>
                </a:tc>
                <a:tc>
                  <a:txBody>
                    <a:bodyPr/>
                    <a:lstStyle/>
                    <a:p>
                      <a:pPr lvl="0" rtl="0">
                        <a:lnSpc>
                          <a:spcPct val="115000"/>
                        </a:lnSpc>
                        <a:spcBef>
                          <a:spcPts val="0"/>
                        </a:spcBef>
                        <a:buNone/>
                      </a:pPr>
                      <a:endParaRPr sz="1200"/>
                    </a:p>
                  </a:txBody>
                  <a:tcPr marL="63500" marR="63500" marT="63500" marB="63500"/>
                </a:tc>
                <a:tc>
                  <a:txBody>
                    <a:bodyPr/>
                    <a:lstStyle/>
                    <a:p>
                      <a:pPr lvl="0" rtl="0">
                        <a:lnSpc>
                          <a:spcPct val="115000"/>
                        </a:lnSpc>
                        <a:spcBef>
                          <a:spcPts val="0"/>
                        </a:spcBef>
                        <a:buNone/>
                      </a:pPr>
                      <a:endParaRPr sz="1200"/>
                    </a:p>
                  </a:txBody>
                  <a:tcPr marL="63500" marR="63500" marT="63500" marB="63500"/>
                </a:tc>
                <a:tc>
                  <a:txBody>
                    <a:bodyPr/>
                    <a:lstStyle/>
                    <a:p>
                      <a:pPr lvl="0" rtl="0">
                        <a:lnSpc>
                          <a:spcPct val="115000"/>
                        </a:lnSpc>
                        <a:spcBef>
                          <a:spcPts val="0"/>
                        </a:spcBef>
                        <a:buNone/>
                      </a:pPr>
                      <a:endParaRPr sz="1200"/>
                    </a:p>
                  </a:txBody>
                  <a:tcPr marL="63500" marR="63500" marT="63500" marB="63500"/>
                </a:tc>
              </a:tr>
            </a:tbl>
          </a:graphicData>
        </a:graphic>
      </p:graphicFrame>
      <p:sp>
        <p:nvSpPr>
          <p:cNvPr id="72" name="Shape 72"/>
          <p:cNvSpPr txBox="1"/>
          <p:nvPr/>
        </p:nvSpPr>
        <p:spPr>
          <a:xfrm>
            <a:off x="551400" y="1017725"/>
            <a:ext cx="8280900" cy="2472900"/>
          </a:xfrm>
          <a:prstGeom prst="rect">
            <a:avLst/>
          </a:prstGeom>
          <a:noFill/>
          <a:ln>
            <a:noFill/>
          </a:ln>
        </p:spPr>
        <p:txBody>
          <a:bodyPr lIns="91425" tIns="91425" rIns="91425" bIns="91425" anchor="t" anchorCtr="0">
            <a:noAutofit/>
          </a:bodyPr>
          <a:lstStyle/>
          <a:p>
            <a:pPr marL="457200" lvl="0" indent="-342900" rtl="0">
              <a:lnSpc>
                <a:spcPct val="115000"/>
              </a:lnSpc>
              <a:spcBef>
                <a:spcPts val="0"/>
              </a:spcBef>
              <a:buSzPct val="100000"/>
              <a:buAutoNum type="arabicPeriod"/>
            </a:pPr>
            <a:r>
              <a:rPr lang="en" sz="1800" b="1"/>
              <a:t>Select 3 other classmates to help work on his comic strip.</a:t>
            </a:r>
          </a:p>
          <a:p>
            <a:pPr marL="914400" lvl="1" indent="-342900" rtl="0">
              <a:lnSpc>
                <a:spcPct val="115000"/>
              </a:lnSpc>
              <a:spcBef>
                <a:spcPts val="0"/>
              </a:spcBef>
              <a:buSzPct val="100000"/>
              <a:buAutoNum type="alphaLcPeriod"/>
            </a:pPr>
            <a:r>
              <a:rPr lang="en" sz="1800" b="1"/>
              <a:t>(your name)</a:t>
            </a:r>
          </a:p>
          <a:p>
            <a:pPr marL="914400" lvl="1" indent="-342900" rtl="0">
              <a:lnSpc>
                <a:spcPct val="115000"/>
              </a:lnSpc>
              <a:spcBef>
                <a:spcPts val="0"/>
              </a:spcBef>
              <a:buAutoNum type="alphaLcPeriod"/>
            </a:pPr>
            <a:endParaRPr sz="1800" b="1"/>
          </a:p>
          <a:p>
            <a:pPr lvl="0" indent="457200" rtl="0">
              <a:lnSpc>
                <a:spcPct val="115000"/>
              </a:lnSpc>
              <a:spcBef>
                <a:spcPts val="0"/>
              </a:spcBef>
              <a:buNone/>
            </a:pPr>
            <a:r>
              <a:rPr lang="en" sz="1800" b="1"/>
              <a:t>c.</a:t>
            </a:r>
          </a:p>
          <a:p>
            <a:pPr lvl="0" indent="457200" rtl="0">
              <a:lnSpc>
                <a:spcPct val="115000"/>
              </a:lnSpc>
              <a:spcBef>
                <a:spcPts val="0"/>
              </a:spcBef>
              <a:buNone/>
            </a:pPr>
            <a:r>
              <a:rPr lang="en" sz="1800" b="1"/>
              <a:t>d. </a:t>
            </a:r>
          </a:p>
          <a:p>
            <a:pPr lvl="0" rtl="0">
              <a:lnSpc>
                <a:spcPct val="115000"/>
              </a:lnSpc>
              <a:spcBef>
                <a:spcPts val="0"/>
              </a:spcBef>
              <a:buNone/>
            </a:pPr>
            <a:endParaRPr sz="1800" b="1"/>
          </a:p>
          <a:p>
            <a:pPr marL="457200" lvl="0" indent="-342900" rtl="0">
              <a:lnSpc>
                <a:spcPct val="115000"/>
              </a:lnSpc>
              <a:spcBef>
                <a:spcPts val="0"/>
              </a:spcBef>
              <a:buSzPct val="100000"/>
              <a:buAutoNum type="arabicPeriod"/>
            </a:pPr>
            <a:r>
              <a:rPr lang="en" sz="1800" b="1"/>
              <a:t>Fold a piece of computer </a:t>
            </a:r>
            <a:r>
              <a:rPr lang="en" sz="1800" b="1">
                <a:solidFill>
                  <a:schemeClr val="dk1"/>
                </a:solidFill>
              </a:rPr>
              <a:t>paper</a:t>
            </a:r>
            <a:r>
              <a:rPr lang="en" sz="1800" b="1"/>
              <a:t> into 8 equal parts.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graphicFrame>
        <p:nvGraphicFramePr>
          <p:cNvPr id="77" name="Shape 77"/>
          <p:cNvGraphicFramePr/>
          <p:nvPr/>
        </p:nvGraphicFramePr>
        <p:xfrm>
          <a:off x="465637" y="4103850"/>
          <a:ext cx="8279575" cy="884936"/>
        </p:xfrm>
        <a:graphic>
          <a:graphicData uri="http://schemas.openxmlformats.org/drawingml/2006/table">
            <a:tbl>
              <a:tblPr>
                <a:noFill/>
                <a:tableStyleId>{19CCF9BF-E0ED-44B9-817B-42DE02DB2011}</a:tableStyleId>
              </a:tblPr>
              <a:tblGrid>
                <a:gridCol w="1943275"/>
                <a:gridCol w="1825525"/>
                <a:gridCol w="2167050"/>
                <a:gridCol w="2343725"/>
              </a:tblGrid>
              <a:tr h="0">
                <a:tc>
                  <a:txBody>
                    <a:bodyPr/>
                    <a:lstStyle/>
                    <a:p>
                      <a:pPr lvl="0" rtl="0">
                        <a:lnSpc>
                          <a:spcPct val="115000"/>
                        </a:lnSpc>
                        <a:spcBef>
                          <a:spcPts val="0"/>
                        </a:spcBef>
                        <a:buNone/>
                      </a:pPr>
                      <a:r>
                        <a:rPr lang="en" sz="900" b="1"/>
                        <a:t>Proclamation of 1763</a:t>
                      </a:r>
                    </a:p>
                    <a:p>
                      <a:pPr lvl="0" rtl="0">
                        <a:lnSpc>
                          <a:spcPct val="115000"/>
                        </a:lnSpc>
                        <a:spcBef>
                          <a:spcPts val="0"/>
                        </a:spcBef>
                        <a:buNone/>
                      </a:pPr>
                      <a:endParaRPr sz="900" b="1"/>
                    </a:p>
                  </a:txBody>
                  <a:tcPr marL="63500" marR="63500" marT="63500" marB="63500"/>
                </a:tc>
                <a:tc>
                  <a:txBody>
                    <a:bodyPr/>
                    <a:lstStyle/>
                    <a:p>
                      <a:pPr lvl="0" rtl="0">
                        <a:lnSpc>
                          <a:spcPct val="115000"/>
                        </a:lnSpc>
                        <a:spcBef>
                          <a:spcPts val="0"/>
                        </a:spcBef>
                        <a:buNone/>
                      </a:pPr>
                      <a:r>
                        <a:rPr lang="en" sz="900" b="1"/>
                        <a:t>Sugar Act of 1764</a:t>
                      </a:r>
                    </a:p>
                  </a:txBody>
                  <a:tcPr marL="63500" marR="63500" marT="63500" marB="63500"/>
                </a:tc>
                <a:tc>
                  <a:txBody>
                    <a:bodyPr/>
                    <a:lstStyle/>
                    <a:p>
                      <a:pPr lvl="0" rtl="0">
                        <a:lnSpc>
                          <a:spcPct val="115000"/>
                        </a:lnSpc>
                        <a:spcBef>
                          <a:spcPts val="0"/>
                        </a:spcBef>
                        <a:buNone/>
                      </a:pPr>
                      <a:r>
                        <a:rPr lang="en" sz="900" b="1"/>
                        <a:t>Stamp Act of 1765</a:t>
                      </a:r>
                    </a:p>
                  </a:txBody>
                  <a:tcPr marL="63500" marR="63500" marT="63500" marB="63500"/>
                </a:tc>
                <a:tc>
                  <a:txBody>
                    <a:bodyPr/>
                    <a:lstStyle/>
                    <a:p>
                      <a:pPr lvl="0" rtl="0">
                        <a:lnSpc>
                          <a:spcPct val="115000"/>
                        </a:lnSpc>
                        <a:spcBef>
                          <a:spcPts val="0"/>
                        </a:spcBef>
                        <a:buNone/>
                      </a:pPr>
                      <a:r>
                        <a:rPr lang="en" sz="900" b="1"/>
                        <a:t>Townshend Acts of 1767</a:t>
                      </a:r>
                    </a:p>
                  </a:txBody>
                  <a:tcPr marL="63500" marR="63500" marT="63500" marB="63500"/>
                </a:tc>
              </a:tr>
              <a:tr h="0">
                <a:tc>
                  <a:txBody>
                    <a:bodyPr/>
                    <a:lstStyle/>
                    <a:p>
                      <a:pPr lvl="0" rtl="0">
                        <a:lnSpc>
                          <a:spcPct val="115000"/>
                        </a:lnSpc>
                        <a:spcBef>
                          <a:spcPts val="0"/>
                        </a:spcBef>
                        <a:buNone/>
                      </a:pPr>
                      <a:r>
                        <a:rPr lang="en" sz="900" b="1"/>
                        <a:t>Boston Massacre of 1770</a:t>
                      </a:r>
                    </a:p>
                    <a:p>
                      <a:pPr lvl="0" rtl="0">
                        <a:lnSpc>
                          <a:spcPct val="115000"/>
                        </a:lnSpc>
                        <a:spcBef>
                          <a:spcPts val="0"/>
                        </a:spcBef>
                        <a:buNone/>
                      </a:pPr>
                      <a:endParaRPr sz="900" b="1"/>
                    </a:p>
                  </a:txBody>
                  <a:tcPr marL="63500" marR="63500" marT="63500" marB="63500"/>
                </a:tc>
                <a:tc>
                  <a:txBody>
                    <a:bodyPr/>
                    <a:lstStyle/>
                    <a:p>
                      <a:pPr lvl="0" rtl="0">
                        <a:lnSpc>
                          <a:spcPct val="115000"/>
                        </a:lnSpc>
                        <a:spcBef>
                          <a:spcPts val="0"/>
                        </a:spcBef>
                        <a:buNone/>
                      </a:pPr>
                      <a:r>
                        <a:rPr lang="en" sz="900" b="1"/>
                        <a:t>Tea Act of 1773</a:t>
                      </a:r>
                    </a:p>
                  </a:txBody>
                  <a:tcPr marL="63500" marR="63500" marT="63500" marB="63500"/>
                </a:tc>
                <a:tc>
                  <a:txBody>
                    <a:bodyPr/>
                    <a:lstStyle/>
                    <a:p>
                      <a:pPr lvl="0" rtl="0">
                        <a:lnSpc>
                          <a:spcPct val="115000"/>
                        </a:lnSpc>
                        <a:spcBef>
                          <a:spcPts val="0"/>
                        </a:spcBef>
                        <a:buNone/>
                      </a:pPr>
                      <a:r>
                        <a:rPr lang="en" sz="900" b="1"/>
                        <a:t>Boston Tea Party of 1773</a:t>
                      </a:r>
                    </a:p>
                  </a:txBody>
                  <a:tcPr marL="63500" marR="63500" marT="63500" marB="63500"/>
                </a:tc>
                <a:tc>
                  <a:txBody>
                    <a:bodyPr/>
                    <a:lstStyle/>
                    <a:p>
                      <a:pPr lvl="0" rtl="0">
                        <a:lnSpc>
                          <a:spcPct val="115000"/>
                        </a:lnSpc>
                        <a:spcBef>
                          <a:spcPts val="0"/>
                        </a:spcBef>
                        <a:buNone/>
                      </a:pPr>
                      <a:r>
                        <a:rPr lang="en" sz="900" b="1"/>
                        <a:t>Coercive/Intolerable Acts of 1774</a:t>
                      </a:r>
                    </a:p>
                  </a:txBody>
                  <a:tcPr marL="63500" marR="63500" marT="63500" marB="63500"/>
                </a:tc>
              </a:tr>
            </a:tbl>
          </a:graphicData>
        </a:graphic>
      </p:graphicFrame>
      <p:sp>
        <p:nvSpPr>
          <p:cNvPr id="78" name="Shape 78"/>
          <p:cNvSpPr txBox="1"/>
          <p:nvPr/>
        </p:nvSpPr>
        <p:spPr>
          <a:xfrm>
            <a:off x="149250" y="1067050"/>
            <a:ext cx="8845500" cy="1048500"/>
          </a:xfrm>
          <a:prstGeom prst="rect">
            <a:avLst/>
          </a:prstGeom>
          <a:noFill/>
          <a:ln>
            <a:noFill/>
          </a:ln>
        </p:spPr>
        <p:txBody>
          <a:bodyPr lIns="91425" tIns="91425" rIns="91425" bIns="91425" anchor="t" anchorCtr="0">
            <a:noAutofit/>
          </a:bodyPr>
          <a:lstStyle/>
          <a:p>
            <a:pPr marL="457200" lvl="0" indent="-342900" rtl="0">
              <a:lnSpc>
                <a:spcPct val="115000"/>
              </a:lnSpc>
              <a:spcBef>
                <a:spcPts val="0"/>
              </a:spcBef>
              <a:buSzPct val="100000"/>
              <a:buAutoNum type="arabicPeriod" startAt="3"/>
            </a:pPr>
            <a:r>
              <a:rPr lang="en" sz="1800" b="1"/>
              <a:t>Starting at the top left add one of the following chapters (in order) to the top of each of the 8 boxes you created.</a:t>
            </a:r>
          </a:p>
          <a:p>
            <a:pPr marL="457200" lvl="0" indent="0" rtl="0">
              <a:lnSpc>
                <a:spcPct val="115000"/>
              </a:lnSpc>
              <a:spcBef>
                <a:spcPts val="0"/>
              </a:spcBef>
              <a:buNone/>
            </a:pPr>
            <a:endParaRPr sz="1800" b="1"/>
          </a:p>
        </p:txBody>
      </p:sp>
      <p:sp>
        <p:nvSpPr>
          <p:cNvPr id="79" name="Shape 79"/>
          <p:cNvSpPr txBox="1">
            <a:spLocks noGrp="1"/>
          </p:cNvSpPr>
          <p:nvPr>
            <p:ph type="title"/>
          </p:nvPr>
        </p:nvSpPr>
        <p:spPr>
          <a:xfrm>
            <a:off x="311700" y="494350"/>
            <a:ext cx="8520600" cy="572700"/>
          </a:xfrm>
          <a:prstGeom prst="rect">
            <a:avLst/>
          </a:prstGeom>
        </p:spPr>
        <p:txBody>
          <a:bodyPr lIns="91425" tIns="91425" rIns="91425" bIns="91425" anchor="t" anchorCtr="0">
            <a:noAutofit/>
          </a:bodyPr>
          <a:lstStyle/>
          <a:p>
            <a:pPr lvl="0" rtl="0">
              <a:spcBef>
                <a:spcPts val="0"/>
              </a:spcBef>
              <a:buClr>
                <a:schemeClr val="dk1"/>
              </a:buClr>
              <a:buSzPct val="39285"/>
              <a:buFont typeface="Arial"/>
              <a:buNone/>
            </a:pPr>
            <a:r>
              <a:rPr lang="en"/>
              <a:t>Steps to the comic strip</a:t>
            </a:r>
          </a:p>
        </p:txBody>
      </p:sp>
      <p:graphicFrame>
        <p:nvGraphicFramePr>
          <p:cNvPr id="80" name="Shape 80"/>
          <p:cNvGraphicFramePr/>
          <p:nvPr/>
        </p:nvGraphicFramePr>
        <p:xfrm>
          <a:off x="243837" y="2008275"/>
          <a:ext cx="8784350" cy="1902000"/>
        </p:xfrm>
        <a:graphic>
          <a:graphicData uri="http://schemas.openxmlformats.org/drawingml/2006/table">
            <a:tbl>
              <a:tblPr>
                <a:noFill/>
                <a:tableStyleId>{4F5F50F9-55D6-4037-86FC-D87141924F53}</a:tableStyleId>
              </a:tblPr>
              <a:tblGrid>
                <a:gridCol w="4392175"/>
                <a:gridCol w="4392175"/>
              </a:tblGrid>
              <a:tr h="475500">
                <a:tc>
                  <a:txBody>
                    <a:bodyPr/>
                    <a:lstStyle/>
                    <a:p>
                      <a:pPr lvl="0" rtl="0">
                        <a:lnSpc>
                          <a:spcPct val="115000"/>
                        </a:lnSpc>
                        <a:spcBef>
                          <a:spcPts val="0"/>
                        </a:spcBef>
                        <a:buNone/>
                      </a:pPr>
                      <a:r>
                        <a:rPr lang="en" sz="1600" b="1">
                          <a:solidFill>
                            <a:schemeClr val="dk1"/>
                          </a:solidFill>
                        </a:rPr>
                        <a:t>1.Proclamation 1763</a:t>
                      </a:r>
                    </a:p>
                  </a:txBody>
                  <a:tcPr marL="91425" marR="91425" marT="91425" marB="91425"/>
                </a:tc>
                <a:tc>
                  <a:txBody>
                    <a:bodyPr/>
                    <a:lstStyle/>
                    <a:p>
                      <a:pPr lvl="0" rtl="0">
                        <a:lnSpc>
                          <a:spcPct val="115000"/>
                        </a:lnSpc>
                        <a:spcBef>
                          <a:spcPts val="0"/>
                        </a:spcBef>
                        <a:buClr>
                          <a:schemeClr val="dk1"/>
                        </a:buClr>
                        <a:buSzPct val="68750"/>
                        <a:buFont typeface="Arial"/>
                        <a:buNone/>
                      </a:pPr>
                      <a:r>
                        <a:rPr lang="en" sz="1600" b="1">
                          <a:solidFill>
                            <a:schemeClr val="dk1"/>
                          </a:solidFill>
                        </a:rPr>
                        <a:t>5. Boston Massacre of 1770</a:t>
                      </a:r>
                    </a:p>
                  </a:txBody>
                  <a:tcPr marL="91425" marR="91425" marT="91425" marB="91425"/>
                </a:tc>
              </a:tr>
              <a:tr h="475500">
                <a:tc>
                  <a:txBody>
                    <a:bodyPr/>
                    <a:lstStyle/>
                    <a:p>
                      <a:pPr lvl="0" rtl="0">
                        <a:lnSpc>
                          <a:spcPct val="115000"/>
                        </a:lnSpc>
                        <a:spcBef>
                          <a:spcPts val="0"/>
                        </a:spcBef>
                        <a:buClr>
                          <a:schemeClr val="dk1"/>
                        </a:buClr>
                        <a:buSzPct val="68750"/>
                        <a:buFont typeface="Arial"/>
                        <a:buNone/>
                      </a:pPr>
                      <a:r>
                        <a:rPr lang="en" sz="1600" b="1">
                          <a:solidFill>
                            <a:schemeClr val="dk1"/>
                          </a:solidFill>
                        </a:rPr>
                        <a:t>2. Sugar Act of 1764</a:t>
                      </a:r>
                    </a:p>
                  </a:txBody>
                  <a:tcPr marL="91425" marR="91425" marT="91425" marB="91425"/>
                </a:tc>
                <a:tc>
                  <a:txBody>
                    <a:bodyPr/>
                    <a:lstStyle/>
                    <a:p>
                      <a:pPr lvl="0" rtl="0">
                        <a:lnSpc>
                          <a:spcPct val="115000"/>
                        </a:lnSpc>
                        <a:spcBef>
                          <a:spcPts val="0"/>
                        </a:spcBef>
                        <a:buClr>
                          <a:schemeClr val="dk1"/>
                        </a:buClr>
                        <a:buSzPct val="68750"/>
                        <a:buFont typeface="Arial"/>
                        <a:buNone/>
                      </a:pPr>
                      <a:r>
                        <a:rPr lang="en" sz="1600" b="1">
                          <a:solidFill>
                            <a:schemeClr val="dk1"/>
                          </a:solidFill>
                        </a:rPr>
                        <a:t>6. Tea Act of 1773</a:t>
                      </a:r>
                    </a:p>
                  </a:txBody>
                  <a:tcPr marL="91425" marR="91425" marT="91425" marB="91425"/>
                </a:tc>
              </a:tr>
              <a:tr h="475500">
                <a:tc>
                  <a:txBody>
                    <a:bodyPr/>
                    <a:lstStyle/>
                    <a:p>
                      <a:pPr lvl="0" rtl="0">
                        <a:lnSpc>
                          <a:spcPct val="115000"/>
                        </a:lnSpc>
                        <a:spcBef>
                          <a:spcPts val="0"/>
                        </a:spcBef>
                        <a:buClr>
                          <a:schemeClr val="dk1"/>
                        </a:buClr>
                        <a:buSzPct val="68750"/>
                        <a:buFont typeface="Arial"/>
                        <a:buNone/>
                      </a:pPr>
                      <a:r>
                        <a:rPr lang="en" sz="1600" b="1">
                          <a:solidFill>
                            <a:schemeClr val="dk1"/>
                          </a:solidFill>
                        </a:rPr>
                        <a:t>3. Stamp Act of 1765</a:t>
                      </a:r>
                    </a:p>
                  </a:txBody>
                  <a:tcPr marL="91425" marR="91425" marT="91425" marB="91425"/>
                </a:tc>
                <a:tc>
                  <a:txBody>
                    <a:bodyPr/>
                    <a:lstStyle/>
                    <a:p>
                      <a:pPr lvl="0" rtl="0">
                        <a:lnSpc>
                          <a:spcPct val="115000"/>
                        </a:lnSpc>
                        <a:spcBef>
                          <a:spcPts val="0"/>
                        </a:spcBef>
                        <a:buClr>
                          <a:schemeClr val="dk1"/>
                        </a:buClr>
                        <a:buSzPct val="68750"/>
                        <a:buFont typeface="Arial"/>
                        <a:buNone/>
                      </a:pPr>
                      <a:r>
                        <a:rPr lang="en" sz="1600" b="1">
                          <a:solidFill>
                            <a:schemeClr val="dk1"/>
                          </a:solidFill>
                        </a:rPr>
                        <a:t>7. Boston Tea Party 1773</a:t>
                      </a:r>
                    </a:p>
                  </a:txBody>
                  <a:tcPr marL="91425" marR="91425" marT="91425" marB="91425"/>
                </a:tc>
              </a:tr>
              <a:tr h="475500">
                <a:tc>
                  <a:txBody>
                    <a:bodyPr/>
                    <a:lstStyle/>
                    <a:p>
                      <a:pPr lvl="0" rtl="0">
                        <a:lnSpc>
                          <a:spcPct val="115000"/>
                        </a:lnSpc>
                        <a:spcBef>
                          <a:spcPts val="0"/>
                        </a:spcBef>
                        <a:buClr>
                          <a:schemeClr val="dk1"/>
                        </a:buClr>
                        <a:buSzPct val="68750"/>
                        <a:buFont typeface="Arial"/>
                        <a:buNone/>
                      </a:pPr>
                      <a:r>
                        <a:rPr lang="en" sz="1600" b="1">
                          <a:solidFill>
                            <a:schemeClr val="dk1"/>
                          </a:solidFill>
                        </a:rPr>
                        <a:t>4. Townshend Acts of 1767</a:t>
                      </a:r>
                    </a:p>
                  </a:txBody>
                  <a:tcPr marL="91425" marR="91425" marT="91425" marB="91425"/>
                </a:tc>
                <a:tc>
                  <a:txBody>
                    <a:bodyPr/>
                    <a:lstStyle/>
                    <a:p>
                      <a:pPr lvl="0" rtl="0">
                        <a:lnSpc>
                          <a:spcPct val="115000"/>
                        </a:lnSpc>
                        <a:spcBef>
                          <a:spcPts val="0"/>
                        </a:spcBef>
                        <a:buClr>
                          <a:schemeClr val="dk1"/>
                        </a:buClr>
                        <a:buSzPct val="68750"/>
                        <a:buFont typeface="Arial"/>
                        <a:buNone/>
                      </a:pPr>
                      <a:r>
                        <a:rPr lang="en" sz="1600" b="1">
                          <a:solidFill>
                            <a:schemeClr val="dk1"/>
                          </a:solidFill>
                        </a:rPr>
                        <a:t>8. Coercive/Intolerable Acts of 1774</a:t>
                      </a:r>
                    </a:p>
                  </a:txBody>
                  <a:tcPr marL="91425" marR="91425" marT="91425" marB="91425"/>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p:nvPr/>
        </p:nvSpPr>
        <p:spPr>
          <a:xfrm>
            <a:off x="384450" y="1878575"/>
            <a:ext cx="8375100" cy="3085500"/>
          </a:xfrm>
          <a:prstGeom prst="rect">
            <a:avLst/>
          </a:prstGeom>
          <a:noFill/>
          <a:ln>
            <a:noFill/>
          </a:ln>
        </p:spPr>
        <p:txBody>
          <a:bodyPr lIns="91425" tIns="91425" rIns="91425" bIns="91425" anchor="t" anchorCtr="0">
            <a:noAutofit/>
          </a:bodyPr>
          <a:lstStyle/>
          <a:p>
            <a:pPr marL="457200" lvl="0" indent="-342900" rtl="0">
              <a:lnSpc>
                <a:spcPct val="115000"/>
              </a:lnSpc>
              <a:spcBef>
                <a:spcPts val="0"/>
              </a:spcBef>
              <a:buSzPct val="100000"/>
              <a:buAutoNum type="arabicPeriod" startAt="5"/>
            </a:pPr>
            <a:r>
              <a:rPr lang="en" sz="1800" b="1"/>
              <a:t>Under each heading write three facts.</a:t>
            </a:r>
          </a:p>
          <a:p>
            <a:pPr marL="914400" lvl="1" indent="-342900" rtl="0">
              <a:lnSpc>
                <a:spcPct val="115000"/>
              </a:lnSpc>
              <a:spcBef>
                <a:spcPts val="0"/>
              </a:spcBef>
              <a:buSzPct val="100000"/>
              <a:buAutoNum type="alphaLcPeriod"/>
            </a:pPr>
            <a:r>
              <a:rPr lang="en" sz="1800" b="1"/>
              <a:t>What happened?</a:t>
            </a:r>
          </a:p>
          <a:p>
            <a:pPr marL="914400" lvl="1" indent="-342900" rtl="0">
              <a:lnSpc>
                <a:spcPct val="115000"/>
              </a:lnSpc>
              <a:spcBef>
                <a:spcPts val="0"/>
              </a:spcBef>
              <a:buSzPct val="100000"/>
              <a:buAutoNum type="alphaLcPeriod"/>
            </a:pPr>
            <a:r>
              <a:rPr lang="en" sz="1800" b="1"/>
              <a:t>What were the consequences of the event?</a:t>
            </a:r>
          </a:p>
          <a:p>
            <a:pPr marL="914400" lvl="1" indent="-342900" rtl="0">
              <a:lnSpc>
                <a:spcPct val="115000"/>
              </a:lnSpc>
              <a:spcBef>
                <a:spcPts val="0"/>
              </a:spcBef>
              <a:buSzPct val="100000"/>
              <a:buAutoNum type="alphaLcPeriod"/>
            </a:pPr>
            <a:r>
              <a:rPr lang="en" sz="1800" b="1"/>
              <a:t>How did they react to the consequences?</a:t>
            </a:r>
          </a:p>
          <a:p>
            <a:pPr lvl="0" rtl="0">
              <a:lnSpc>
                <a:spcPct val="115000"/>
              </a:lnSpc>
              <a:spcBef>
                <a:spcPts val="0"/>
              </a:spcBef>
              <a:buNone/>
            </a:pPr>
            <a:endParaRPr sz="1800" b="1"/>
          </a:p>
          <a:p>
            <a:pPr marL="457200" lvl="0" indent="-342900" rtl="0">
              <a:lnSpc>
                <a:spcPct val="115000"/>
              </a:lnSpc>
              <a:spcBef>
                <a:spcPts val="0"/>
              </a:spcBef>
              <a:buSzPct val="100000"/>
              <a:buAutoNum type="arabicPeriod" startAt="5"/>
            </a:pPr>
            <a:r>
              <a:rPr lang="en" sz="1800" b="1">
                <a:solidFill>
                  <a:schemeClr val="dk1"/>
                </a:solidFill>
              </a:rPr>
              <a:t>Create an 8 cell comic strip </a:t>
            </a:r>
            <a:r>
              <a:rPr lang="en" sz="1800">
                <a:solidFill>
                  <a:schemeClr val="dk1"/>
                </a:solidFill>
              </a:rPr>
              <a:t>with images and word clouds that tell the story of one of the 8 events you researched.  Be sure to include in the comic strip, what happened, what the consequences were and how the colonists reacted to the consequences.  (Each person must do part of the work on every member’s paper)</a:t>
            </a:r>
          </a:p>
          <a:p>
            <a:pPr lvl="0" rtl="0">
              <a:lnSpc>
                <a:spcPct val="115000"/>
              </a:lnSpc>
              <a:spcBef>
                <a:spcPts val="0"/>
              </a:spcBef>
              <a:buNone/>
            </a:pPr>
            <a:endParaRPr sz="1800" b="1"/>
          </a:p>
        </p:txBody>
      </p:sp>
      <p:sp>
        <p:nvSpPr>
          <p:cNvPr id="86" name="Shape 86"/>
          <p:cNvSpPr txBox="1">
            <a:spLocks noGrp="1"/>
          </p:cNvSpPr>
          <p:nvPr>
            <p:ph type="title"/>
          </p:nvPr>
        </p:nvSpPr>
        <p:spPr>
          <a:xfrm>
            <a:off x="311700" y="432100"/>
            <a:ext cx="8520600" cy="423600"/>
          </a:xfrm>
          <a:prstGeom prst="rect">
            <a:avLst/>
          </a:prstGeom>
        </p:spPr>
        <p:txBody>
          <a:bodyPr lIns="91425" tIns="91425" rIns="91425" bIns="91425" anchor="t" anchorCtr="0">
            <a:noAutofit/>
          </a:bodyPr>
          <a:lstStyle/>
          <a:p>
            <a:pPr lvl="0" rtl="0">
              <a:spcBef>
                <a:spcPts val="0"/>
              </a:spcBef>
              <a:buClr>
                <a:schemeClr val="dk1"/>
              </a:buClr>
              <a:buSzPct val="39285"/>
              <a:buFont typeface="Arial"/>
              <a:buNone/>
            </a:pPr>
            <a:r>
              <a:rPr lang="en"/>
              <a:t>Steps to the comic strip</a:t>
            </a:r>
          </a:p>
        </p:txBody>
      </p:sp>
      <p:graphicFrame>
        <p:nvGraphicFramePr>
          <p:cNvPr id="87" name="Shape 87"/>
          <p:cNvGraphicFramePr/>
          <p:nvPr/>
        </p:nvGraphicFramePr>
        <p:xfrm>
          <a:off x="432200" y="1046925"/>
          <a:ext cx="8279575" cy="884936"/>
        </p:xfrm>
        <a:graphic>
          <a:graphicData uri="http://schemas.openxmlformats.org/drawingml/2006/table">
            <a:tbl>
              <a:tblPr>
                <a:noFill/>
                <a:tableStyleId>{19CCF9BF-E0ED-44B9-817B-42DE02DB2011}</a:tableStyleId>
              </a:tblPr>
              <a:tblGrid>
                <a:gridCol w="1943275"/>
                <a:gridCol w="1825525"/>
                <a:gridCol w="2167050"/>
                <a:gridCol w="2343725"/>
              </a:tblGrid>
              <a:tr h="0">
                <a:tc>
                  <a:txBody>
                    <a:bodyPr/>
                    <a:lstStyle/>
                    <a:p>
                      <a:pPr lvl="0" rtl="0">
                        <a:lnSpc>
                          <a:spcPct val="115000"/>
                        </a:lnSpc>
                        <a:spcBef>
                          <a:spcPts val="0"/>
                        </a:spcBef>
                        <a:buNone/>
                      </a:pPr>
                      <a:r>
                        <a:rPr lang="en" sz="900" b="1"/>
                        <a:t>Proclamation of 1763</a:t>
                      </a:r>
                    </a:p>
                    <a:p>
                      <a:pPr lvl="0" rtl="0">
                        <a:lnSpc>
                          <a:spcPct val="115000"/>
                        </a:lnSpc>
                        <a:spcBef>
                          <a:spcPts val="0"/>
                        </a:spcBef>
                        <a:buNone/>
                      </a:pPr>
                      <a:endParaRPr sz="900" b="1"/>
                    </a:p>
                  </a:txBody>
                  <a:tcPr marL="63500" marR="63500" marT="63500" marB="63500"/>
                </a:tc>
                <a:tc>
                  <a:txBody>
                    <a:bodyPr/>
                    <a:lstStyle/>
                    <a:p>
                      <a:pPr lvl="0" rtl="0">
                        <a:lnSpc>
                          <a:spcPct val="115000"/>
                        </a:lnSpc>
                        <a:spcBef>
                          <a:spcPts val="0"/>
                        </a:spcBef>
                        <a:buNone/>
                      </a:pPr>
                      <a:r>
                        <a:rPr lang="en" sz="900" b="1"/>
                        <a:t>Sugar Act of 1764</a:t>
                      </a:r>
                    </a:p>
                  </a:txBody>
                  <a:tcPr marL="63500" marR="63500" marT="63500" marB="63500"/>
                </a:tc>
                <a:tc>
                  <a:txBody>
                    <a:bodyPr/>
                    <a:lstStyle/>
                    <a:p>
                      <a:pPr lvl="0" rtl="0">
                        <a:lnSpc>
                          <a:spcPct val="115000"/>
                        </a:lnSpc>
                        <a:spcBef>
                          <a:spcPts val="0"/>
                        </a:spcBef>
                        <a:buNone/>
                      </a:pPr>
                      <a:r>
                        <a:rPr lang="en" sz="900" b="1"/>
                        <a:t>Stamp Act of 1765</a:t>
                      </a:r>
                    </a:p>
                  </a:txBody>
                  <a:tcPr marL="63500" marR="63500" marT="63500" marB="63500"/>
                </a:tc>
                <a:tc>
                  <a:txBody>
                    <a:bodyPr/>
                    <a:lstStyle/>
                    <a:p>
                      <a:pPr lvl="0" rtl="0">
                        <a:lnSpc>
                          <a:spcPct val="115000"/>
                        </a:lnSpc>
                        <a:spcBef>
                          <a:spcPts val="0"/>
                        </a:spcBef>
                        <a:buNone/>
                      </a:pPr>
                      <a:r>
                        <a:rPr lang="en" sz="900" b="1"/>
                        <a:t>Townshend Acts of 1767</a:t>
                      </a:r>
                    </a:p>
                  </a:txBody>
                  <a:tcPr marL="63500" marR="63500" marT="63500" marB="63500"/>
                </a:tc>
              </a:tr>
              <a:tr h="0">
                <a:tc>
                  <a:txBody>
                    <a:bodyPr/>
                    <a:lstStyle/>
                    <a:p>
                      <a:pPr lvl="0" rtl="0">
                        <a:lnSpc>
                          <a:spcPct val="115000"/>
                        </a:lnSpc>
                        <a:spcBef>
                          <a:spcPts val="0"/>
                        </a:spcBef>
                        <a:buNone/>
                      </a:pPr>
                      <a:r>
                        <a:rPr lang="en" sz="900" b="1"/>
                        <a:t>Boston Massacre of 1770</a:t>
                      </a:r>
                    </a:p>
                    <a:p>
                      <a:pPr lvl="0" rtl="0">
                        <a:lnSpc>
                          <a:spcPct val="115000"/>
                        </a:lnSpc>
                        <a:spcBef>
                          <a:spcPts val="0"/>
                        </a:spcBef>
                        <a:buNone/>
                      </a:pPr>
                      <a:endParaRPr sz="900" b="1"/>
                    </a:p>
                  </a:txBody>
                  <a:tcPr marL="63500" marR="63500" marT="63500" marB="63500"/>
                </a:tc>
                <a:tc>
                  <a:txBody>
                    <a:bodyPr/>
                    <a:lstStyle/>
                    <a:p>
                      <a:pPr lvl="0" rtl="0">
                        <a:lnSpc>
                          <a:spcPct val="115000"/>
                        </a:lnSpc>
                        <a:spcBef>
                          <a:spcPts val="0"/>
                        </a:spcBef>
                        <a:buNone/>
                      </a:pPr>
                      <a:r>
                        <a:rPr lang="en" sz="900" b="1"/>
                        <a:t>Tea Act of 1773</a:t>
                      </a:r>
                    </a:p>
                  </a:txBody>
                  <a:tcPr marL="63500" marR="63500" marT="63500" marB="63500"/>
                </a:tc>
                <a:tc>
                  <a:txBody>
                    <a:bodyPr/>
                    <a:lstStyle/>
                    <a:p>
                      <a:pPr lvl="0" rtl="0">
                        <a:lnSpc>
                          <a:spcPct val="115000"/>
                        </a:lnSpc>
                        <a:spcBef>
                          <a:spcPts val="0"/>
                        </a:spcBef>
                        <a:buNone/>
                      </a:pPr>
                      <a:r>
                        <a:rPr lang="en" sz="900" b="1"/>
                        <a:t>Boston Tea Party of 1773</a:t>
                      </a:r>
                    </a:p>
                  </a:txBody>
                  <a:tcPr marL="63500" marR="63500" marT="63500" marB="63500"/>
                </a:tc>
                <a:tc>
                  <a:txBody>
                    <a:bodyPr/>
                    <a:lstStyle/>
                    <a:p>
                      <a:pPr lvl="0" rtl="0">
                        <a:lnSpc>
                          <a:spcPct val="115000"/>
                        </a:lnSpc>
                        <a:spcBef>
                          <a:spcPts val="0"/>
                        </a:spcBef>
                        <a:buNone/>
                      </a:pPr>
                      <a:r>
                        <a:rPr lang="en" sz="900" b="1"/>
                        <a:t>Coercive/Intolerable Acts of 1774</a:t>
                      </a:r>
                    </a:p>
                  </a:txBody>
                  <a:tcPr marL="63500" marR="63500" marT="63500" marB="63500"/>
                </a:tc>
              </a:tr>
            </a:tbl>
          </a:graphicData>
        </a:graphic>
      </p:graphicFrame>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412</Words>
  <Application>Microsoft Office PowerPoint</Application>
  <PresentationFormat>On-screen Show (16:9)</PresentationFormat>
  <Paragraphs>51</Paragraphs>
  <Slides>5</Slides>
  <Notes>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simple-light-2</vt:lpstr>
      <vt:lpstr>The Causes of the American Revolution</vt:lpstr>
      <vt:lpstr>Objective:</vt:lpstr>
      <vt:lpstr>Steps to the comic strip</vt:lpstr>
      <vt:lpstr>Steps to the comic strip</vt:lpstr>
      <vt:lpstr>Steps to the comic strip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Causes of the American Revolution</dc:title>
  <dc:creator>Terrilyn</dc:creator>
  <cp:lastModifiedBy>Microsoft account</cp:lastModifiedBy>
  <cp:revision>1</cp:revision>
  <dcterms:modified xsi:type="dcterms:W3CDTF">2016-11-26T09:45:14Z</dcterms:modified>
</cp:coreProperties>
</file>